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84" r:id="rId3"/>
    <p:sldId id="458" r:id="rId4"/>
    <p:sldId id="544" r:id="rId5"/>
    <p:sldId id="545" r:id="rId6"/>
    <p:sldId id="543" r:id="rId7"/>
    <p:sldId id="542" r:id="rId8"/>
    <p:sldId id="396" r:id="rId9"/>
    <p:sldId id="397" r:id="rId10"/>
    <p:sldId id="526" r:id="rId11"/>
    <p:sldId id="447" r:id="rId12"/>
    <p:sldId id="394" r:id="rId13"/>
    <p:sldId id="448" r:id="rId14"/>
    <p:sldId id="449" r:id="rId15"/>
    <p:sldId id="327" r:id="rId16"/>
    <p:sldId id="315" r:id="rId17"/>
    <p:sldId id="390" r:id="rId18"/>
    <p:sldId id="318" r:id="rId19"/>
    <p:sldId id="539" r:id="rId20"/>
    <p:sldId id="443" r:id="rId21"/>
    <p:sldId id="444" r:id="rId22"/>
    <p:sldId id="541" r:id="rId23"/>
    <p:sldId id="399" r:id="rId24"/>
    <p:sldId id="429" r:id="rId25"/>
    <p:sldId id="401" r:id="rId26"/>
    <p:sldId id="402" r:id="rId27"/>
    <p:sldId id="450" r:id="rId28"/>
    <p:sldId id="536" r:id="rId29"/>
    <p:sldId id="522" r:id="rId30"/>
    <p:sldId id="537" r:id="rId31"/>
    <p:sldId id="530" r:id="rId32"/>
    <p:sldId id="534" r:id="rId33"/>
    <p:sldId id="535" r:id="rId34"/>
    <p:sldId id="533" r:id="rId35"/>
    <p:sldId id="538" r:id="rId36"/>
    <p:sldId id="51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424" y="92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1A7B30-0A4E-754B-B5A2-C00E0FD06773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15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16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17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8B2A75-8EEE-074D-ACB8-1F7C42B79C16}" type="slidenum">
              <a:rPr lang="en-US" sz="1200" b="0"/>
              <a:pPr eaLnBrk="1" hangingPunct="1"/>
              <a:t>19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6/7/12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.iastate.edu/staff/arbuckle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.iastate.edu/staff/arbuckle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.iastate.edu/staff/arbuckle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Relationship Id="rId3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engineering.iastate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77613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14121" y="5757333"/>
            <a:ext cx="2353654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Climate Change Webinar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US Department of Agriculture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Washington, DC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 June 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642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Adaptation to Climate Change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3200" dirty="0" smtClean="0"/>
              <a:t>Challenges for Producers in the US Midwest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>
              <a:latin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Failure point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063471"/>
            <a:ext cx="6610350" cy="27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6" descr="8-Human Health-pg-90_top cop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225" r="5556" b="22139"/>
          <a:stretch>
            <a:fillRect/>
          </a:stretch>
        </p:blipFill>
        <p:spPr bwMode="auto">
          <a:xfrm>
            <a:off x="6934200" y="2037151"/>
            <a:ext cx="2057400" cy="4800211"/>
          </a:xfrm>
          <a:prstGeom prst="rect">
            <a:avLst/>
          </a:prstGeom>
          <a:noFill/>
          <a:ln w="9525">
            <a:solidFill>
              <a:srgbClr val="A5A5A5"/>
            </a:solidFill>
            <a:miter lim="800000"/>
            <a:headEnd/>
            <a:tailEnd/>
          </a:ln>
          <a:effectLst>
            <a:outerShdw dist="3592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270933" y="2217207"/>
            <a:ext cx="601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08F24"/>
                </a:solidFill>
              </a:rPr>
              <a:t>Rising daily maximum temperatures increase the likelihood of extended periods with temperatures above the failure point for reproduction (grain production)</a:t>
            </a:r>
          </a:p>
        </p:txBody>
      </p:sp>
      <p:sp>
        <p:nvSpPr>
          <p:cNvPr id="66564" name="TextBox 2"/>
          <p:cNvSpPr txBox="1">
            <a:spLocks noChangeArrowheads="1"/>
          </p:cNvSpPr>
          <p:nvPr/>
        </p:nvSpPr>
        <p:spPr bwMode="auto">
          <a:xfrm>
            <a:off x="270932" y="1329265"/>
            <a:ext cx="64807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43895E"/>
                </a:solidFill>
              </a:rPr>
              <a:t>Crop Yield and Grain Quality are Compromised by Temperature Increase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270933" y="3417357"/>
            <a:ext cx="594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708F24"/>
                </a:solidFill>
              </a:rPr>
              <a:t>Rising nighttime temperatures decrease the quality of grain (corn)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4021137"/>
            <a:ext cx="990600" cy="28368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7" name="TextBox 3"/>
          <p:cNvSpPr txBox="1">
            <a:spLocks noChangeArrowheads="1"/>
          </p:cNvSpPr>
          <p:nvPr/>
        </p:nvSpPr>
        <p:spPr bwMode="auto">
          <a:xfrm>
            <a:off x="6934200" y="1518709"/>
            <a:ext cx="2008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Days/</a:t>
            </a:r>
            <a:r>
              <a:rPr lang="en-US" sz="1400" dirty="0" err="1"/>
              <a:t>Yr</a:t>
            </a:r>
            <a:r>
              <a:rPr lang="en-US" sz="1400" dirty="0"/>
              <a:t> with T&gt;100</a:t>
            </a:r>
            <a:r>
              <a:rPr lang="en-US" sz="1400" baseline="30000" dirty="0"/>
              <a:t>o</a:t>
            </a:r>
            <a:r>
              <a:rPr lang="en-US" sz="14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0072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35312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52343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529735" y="3006447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30571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orn yiel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9625"/>
            <a:ext cx="6781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609600" y="1279525"/>
            <a:ext cx="793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67AC"/>
                </a:solidFill>
              </a:rPr>
              <a:t>Extreme Events are Usually Detrimental</a:t>
            </a:r>
          </a:p>
        </p:txBody>
      </p:sp>
    </p:spTree>
    <p:extLst>
      <p:ext uri="{BB962C8B-B14F-4D97-AF65-F5344CB8AC3E}">
        <p14:creationId xmlns:p14="http://schemas.microsoft.com/office/powerpoint/2010/main" val="14693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212189"/>
                </a:solidFill>
                <a:latin typeface="Arial" pitchFamily="-112" charset="0"/>
              </a:rPr>
              <a:t>Outline</a:t>
            </a:r>
            <a:endParaRPr lang="en-US" sz="4400" dirty="0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9333" y="1981199"/>
            <a:ext cx="4967817" cy="43095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Recent changes in climate of the Midwest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Producer adaptation to climate change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Farmer beliefs about climate change and where to go for information 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Climate-informed decision cycle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endParaRPr lang="en-US" dirty="0" smtClean="0">
              <a:solidFill>
                <a:srgbClr val="2A3F9C"/>
              </a:solidFill>
              <a:latin typeface="Arial" charset="0"/>
            </a:endParaRPr>
          </a:p>
        </p:txBody>
      </p:sp>
      <p:pic>
        <p:nvPicPr>
          <p:cNvPr id="4" name="Content Placeholder 5" descr="Slide15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>
            <a:off x="-440267" y="3674534"/>
            <a:ext cx="460586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125983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762500" y="2731532"/>
            <a:ext cx="12700" cy="3228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6340" y="28321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1379" y="2177534"/>
            <a:ext cx="480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6815" y="2844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486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cor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66"/>
            <a:ext cx="9144000" cy="57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0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2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069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824700" y="1360314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</a:t>
            </a:r>
            <a:r>
              <a:rPr lang="en-US" b="1" dirty="0" smtClean="0">
                <a:solidFill>
                  <a:srgbClr val="0067AC"/>
                </a:solidFill>
              </a:rPr>
              <a:t>(22% increase)</a:t>
            </a:r>
            <a:endParaRPr lang="en-US" b="1" dirty="0">
              <a:solidFill>
                <a:srgbClr val="0067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</a:t>
            </a:r>
            <a:r>
              <a:rPr lang="en-US" b="1" dirty="0" smtClean="0">
                <a:solidFill>
                  <a:srgbClr val="843400"/>
                </a:solidFill>
              </a:rPr>
              <a:t>(13% decrease)</a:t>
            </a:r>
            <a:endParaRPr lang="en-US" b="1" dirty="0">
              <a:solidFill>
                <a:srgbClr val="8434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4385733" y="4026775"/>
            <a:ext cx="1" cy="700395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676800" y="4017432"/>
            <a:ext cx="1" cy="700395"/>
          </a:xfrm>
          <a:prstGeom prst="straightConnector1">
            <a:avLst/>
          </a:prstGeom>
          <a:ln w="57150" cmpd="sng">
            <a:solidFill>
              <a:srgbClr val="8434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4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199"/>
            <a:ext cx="8229600" cy="1016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Mean Summer (JJA) Dew-Point Temperatures for Des Moines, IA</a:t>
            </a:r>
            <a:endParaRPr lang="en-US" dirty="0"/>
          </a:p>
        </p:txBody>
      </p:sp>
      <p:pic>
        <p:nvPicPr>
          <p:cNvPr id="6" name="Picture 5" descr="DSM_JJA_7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4" y="2217718"/>
            <a:ext cx="7315932" cy="4640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2662" y="34533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Rise of 3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F in 42 years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3326" y="3822700"/>
            <a:ext cx="371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12% rise in water content in 42 years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8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  <p:extLst>
      <p:ext uri="{BB962C8B-B14F-4D97-AF65-F5344CB8AC3E}">
        <p14:creationId xmlns:p14="http://schemas.microsoft.com/office/powerpoint/2010/main" val="281294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pic>
        <p:nvPicPr>
          <p:cNvPr id="4" name="Picture 3" descr="StatewideFrostFree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143"/>
            <a:ext cx="9120738" cy="4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 bwMode="auto">
          <a:xfrm>
            <a:off x="228600" y="1417638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Impacts of Climate Change on Animal Agriculture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259667"/>
            <a:ext cx="82296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weight gain in meat animals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egg production in poultry operations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milk production in dairy operations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Decreased breeding success in animal agriculture</a:t>
            </a:r>
          </a:p>
          <a:p>
            <a:r>
              <a:rPr lang="en-US" sz="2800" dirty="0">
                <a:solidFill>
                  <a:srgbClr val="708F24"/>
                </a:solidFill>
                <a:latin typeface="Arial" charset="0"/>
                <a:ea typeface="ＭＳ Ｐゴシック" charset="0"/>
                <a:cs typeface="ＭＳ Ｐゴシック" charset="0"/>
              </a:rPr>
              <a:t>Increase in sickness and disease</a:t>
            </a:r>
          </a:p>
        </p:txBody>
      </p:sp>
    </p:spTree>
    <p:extLst>
      <p:ext uri="{BB962C8B-B14F-4D97-AF65-F5344CB8AC3E}">
        <p14:creationId xmlns:p14="http://schemas.microsoft.com/office/powerpoint/2010/main" val="366209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of Iowa Extension Service Annual Farm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8F24"/>
                </a:solidFill>
              </a:rPr>
              <a:t>2011 Iowa Farm and Rural Life Poll, an annual survey of Iowa farmers: 1,276 </a:t>
            </a:r>
            <a:r>
              <a:rPr lang="en-US" dirty="0" smtClean="0">
                <a:solidFill>
                  <a:srgbClr val="708F24"/>
                </a:solidFill>
              </a:rPr>
              <a:t>farmers</a:t>
            </a:r>
          </a:p>
          <a:p>
            <a:r>
              <a:rPr lang="en-US" dirty="0">
                <a:solidFill>
                  <a:srgbClr val="708F24"/>
                </a:solidFill>
              </a:rPr>
              <a:t> </a:t>
            </a:r>
          </a:p>
          <a:p>
            <a:r>
              <a:rPr lang="en-US" dirty="0">
                <a:solidFill>
                  <a:srgbClr val="708F24"/>
                </a:solidFill>
              </a:rPr>
              <a:t>While 68% of Iowa farmers believe climate change is occurring, less than 45% believe humans are at least half responsible. Because of this a majority of farmers see little need to mitigate the causes of climate change.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Majority (53%) of Iowa farmers consider agriculture extension to be a trusted source of information on climate change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Less than a majority (41%) trust scientists on climate change (although scientists are second to extension personnel as a trusted source)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600" y="6480729"/>
            <a:ext cx="68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2"/>
              </a:rPr>
              <a:t>*</a:t>
            </a:r>
            <a:r>
              <a:rPr lang="en-US" u="sng" dirty="0">
                <a:solidFill>
                  <a:srgbClr val="3C4DE1"/>
                </a:solidFill>
              </a:rPr>
              <a:t>https://</a:t>
            </a:r>
            <a:r>
              <a:rPr lang="en-US" u="sng" dirty="0" err="1">
                <a:solidFill>
                  <a:srgbClr val="3C4DE1"/>
                </a:solidFill>
              </a:rPr>
              <a:t>store.extension.iastate.edu</a:t>
            </a:r>
            <a:r>
              <a:rPr lang="en-US" u="sng" dirty="0">
                <a:solidFill>
                  <a:srgbClr val="3C4DE1"/>
                </a:solidFill>
              </a:rPr>
              <a:t>/</a:t>
            </a:r>
            <a:r>
              <a:rPr lang="en-US" u="sng" dirty="0" err="1">
                <a:solidFill>
                  <a:srgbClr val="3C4DE1"/>
                </a:solidFill>
              </a:rPr>
              <a:t>ItemDetail.aspx?ProductID</a:t>
            </a:r>
            <a:r>
              <a:rPr lang="en-US" u="sng" dirty="0">
                <a:solidFill>
                  <a:srgbClr val="3C4DE1"/>
                </a:solidFill>
              </a:rPr>
              <a:t>=</a:t>
            </a:r>
            <a:r>
              <a:rPr lang="en-US" u="sng" dirty="0" smtClean="0">
                <a:solidFill>
                  <a:srgbClr val="3C4DE1"/>
                </a:solidFill>
              </a:rPr>
              <a:t>13717</a:t>
            </a:r>
          </a:p>
        </p:txBody>
      </p:sp>
    </p:spTree>
    <p:extLst>
      <p:ext uri="{BB962C8B-B14F-4D97-AF65-F5344CB8AC3E}">
        <p14:creationId xmlns:p14="http://schemas.microsoft.com/office/powerpoint/2010/main" val="6267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of Iowa Extension Service Annual Farm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8F24"/>
                </a:solidFill>
              </a:rPr>
              <a:t>2011 Iowa Farm and Rural Life Poll, an annual survey of Iowa farmers: 1,276 </a:t>
            </a:r>
            <a:r>
              <a:rPr lang="en-US" dirty="0" smtClean="0">
                <a:solidFill>
                  <a:srgbClr val="708F24"/>
                </a:solidFill>
              </a:rPr>
              <a:t>farmers</a:t>
            </a:r>
          </a:p>
          <a:p>
            <a:r>
              <a:rPr lang="en-US" dirty="0">
                <a:solidFill>
                  <a:srgbClr val="708F24"/>
                </a:solidFill>
              </a:rPr>
              <a:t> </a:t>
            </a:r>
          </a:p>
          <a:p>
            <a:r>
              <a:rPr lang="en-US" dirty="0">
                <a:solidFill>
                  <a:srgbClr val="708F24"/>
                </a:solidFill>
              </a:rPr>
              <a:t>While </a:t>
            </a:r>
            <a:r>
              <a:rPr lang="en-US" dirty="0">
                <a:solidFill>
                  <a:srgbClr val="FF0000"/>
                </a:solidFill>
              </a:rPr>
              <a:t>68% of Iowa farmers believe climate change is occurring</a:t>
            </a:r>
            <a:r>
              <a:rPr lang="en-US" dirty="0">
                <a:solidFill>
                  <a:srgbClr val="708F24"/>
                </a:solidFill>
              </a:rPr>
              <a:t>, less than 45% believe humans are at least half responsible. Because of this a majority of farmers see little need to mitigate the causes of climate change.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Majority (53%) of Iowa farmers consider agriculture extension to be a trusted source of information on climate change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Less than a majority (41%) trust scientists on climate change (although scientists are second to extension personnel as a trusted source)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600" y="6480729"/>
            <a:ext cx="68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2"/>
              </a:rPr>
              <a:t>*</a:t>
            </a:r>
            <a:r>
              <a:rPr lang="en-US" u="sng" dirty="0">
                <a:solidFill>
                  <a:srgbClr val="3C4DE1"/>
                </a:solidFill>
              </a:rPr>
              <a:t>https://</a:t>
            </a:r>
            <a:r>
              <a:rPr lang="en-US" u="sng" dirty="0" err="1">
                <a:solidFill>
                  <a:srgbClr val="3C4DE1"/>
                </a:solidFill>
              </a:rPr>
              <a:t>store.extension.iastate.edu</a:t>
            </a:r>
            <a:r>
              <a:rPr lang="en-US" u="sng" dirty="0">
                <a:solidFill>
                  <a:srgbClr val="3C4DE1"/>
                </a:solidFill>
              </a:rPr>
              <a:t>/</a:t>
            </a:r>
            <a:r>
              <a:rPr lang="en-US" u="sng" dirty="0" err="1">
                <a:solidFill>
                  <a:srgbClr val="3C4DE1"/>
                </a:solidFill>
              </a:rPr>
              <a:t>ItemDetail.aspx?ProductID</a:t>
            </a:r>
            <a:r>
              <a:rPr lang="en-US" u="sng" dirty="0">
                <a:solidFill>
                  <a:srgbClr val="3C4DE1"/>
                </a:solidFill>
              </a:rPr>
              <a:t>=</a:t>
            </a:r>
            <a:r>
              <a:rPr lang="en-US" u="sng" dirty="0" smtClean="0">
                <a:solidFill>
                  <a:srgbClr val="3C4DE1"/>
                </a:solidFill>
              </a:rPr>
              <a:t>13717</a:t>
            </a:r>
          </a:p>
        </p:txBody>
      </p:sp>
    </p:spTree>
    <p:extLst>
      <p:ext uri="{BB962C8B-B14F-4D97-AF65-F5344CB8AC3E}">
        <p14:creationId xmlns:p14="http://schemas.microsoft.com/office/powerpoint/2010/main" val="32243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 of Iowa Extension Service Annual Farm Survey*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8F24"/>
                </a:solidFill>
              </a:rPr>
              <a:t>2011 Iowa Farm and Rural Life Poll, an annual survey of Iowa farmers: 1,276 </a:t>
            </a:r>
            <a:r>
              <a:rPr lang="en-US" dirty="0" smtClean="0">
                <a:solidFill>
                  <a:srgbClr val="708F24"/>
                </a:solidFill>
              </a:rPr>
              <a:t>farmers</a:t>
            </a:r>
          </a:p>
          <a:p>
            <a:r>
              <a:rPr lang="en-US" dirty="0">
                <a:solidFill>
                  <a:srgbClr val="708F24"/>
                </a:solidFill>
              </a:rPr>
              <a:t> </a:t>
            </a:r>
          </a:p>
          <a:p>
            <a:r>
              <a:rPr lang="en-US" dirty="0">
                <a:solidFill>
                  <a:srgbClr val="708F24"/>
                </a:solidFill>
              </a:rPr>
              <a:t>While </a:t>
            </a:r>
            <a:r>
              <a:rPr lang="en-US" dirty="0">
                <a:solidFill>
                  <a:srgbClr val="FF0000"/>
                </a:solidFill>
              </a:rPr>
              <a:t>68% of Iowa farmers believe climate change is occurring</a:t>
            </a:r>
            <a:r>
              <a:rPr lang="en-US" dirty="0">
                <a:solidFill>
                  <a:srgbClr val="708F24"/>
                </a:solidFill>
              </a:rPr>
              <a:t>, less than 45% believe humans are at least half responsible. Because of this a majority of farmers see little need to mitigate the causes of climate change.</a:t>
            </a:r>
          </a:p>
          <a:p>
            <a:endParaRPr lang="en-US" dirty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Majority (53%) of Iowa farmers consider agriculture extension to be a trusted source of information on climate change</a:t>
            </a:r>
          </a:p>
          <a:p>
            <a:endParaRPr lang="en-US" dirty="0" smtClean="0">
              <a:solidFill>
                <a:srgbClr val="708F24"/>
              </a:solidFill>
            </a:endParaRPr>
          </a:p>
          <a:p>
            <a:r>
              <a:rPr lang="en-US" dirty="0" smtClean="0">
                <a:solidFill>
                  <a:srgbClr val="708F24"/>
                </a:solidFill>
              </a:rPr>
              <a:t>Less than a majority (41%) trust scientists on climate change (although scientists are second to extension personnel as a trusted source)</a:t>
            </a:r>
            <a:endParaRPr lang="en-US" dirty="0">
              <a:solidFill>
                <a:srgbClr val="708F24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4600" y="6480729"/>
            <a:ext cx="68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2"/>
              </a:rPr>
              <a:t>*</a:t>
            </a:r>
            <a:r>
              <a:rPr lang="en-US" u="sng" dirty="0">
                <a:solidFill>
                  <a:srgbClr val="3C4DE1"/>
                </a:solidFill>
              </a:rPr>
              <a:t>https://</a:t>
            </a:r>
            <a:r>
              <a:rPr lang="en-US" u="sng" dirty="0" err="1">
                <a:solidFill>
                  <a:srgbClr val="3C4DE1"/>
                </a:solidFill>
              </a:rPr>
              <a:t>store.extension.iastate.edu</a:t>
            </a:r>
            <a:r>
              <a:rPr lang="en-US" u="sng" dirty="0">
                <a:solidFill>
                  <a:srgbClr val="3C4DE1"/>
                </a:solidFill>
              </a:rPr>
              <a:t>/</a:t>
            </a:r>
            <a:r>
              <a:rPr lang="en-US" u="sng" dirty="0" err="1">
                <a:solidFill>
                  <a:srgbClr val="3C4DE1"/>
                </a:solidFill>
              </a:rPr>
              <a:t>ItemDetail.aspx?ProductID</a:t>
            </a:r>
            <a:r>
              <a:rPr lang="en-US" u="sng" dirty="0">
                <a:solidFill>
                  <a:srgbClr val="3C4DE1"/>
                </a:solidFill>
              </a:rPr>
              <a:t>=</a:t>
            </a:r>
            <a:r>
              <a:rPr lang="en-US" u="sng" dirty="0" smtClean="0">
                <a:solidFill>
                  <a:srgbClr val="3C4DE1"/>
                </a:solidFill>
              </a:rPr>
              <a:t>13717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65761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As climate change intensifies and adaptation </a:t>
            </a:r>
          </a:p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becomes more of a challenge, </a:t>
            </a:r>
          </a:p>
          <a:p>
            <a:pPr algn="ctr"/>
            <a:r>
              <a:rPr lang="en-US" sz="2400" b="1" dirty="0" smtClean="0">
                <a:solidFill>
                  <a:srgbClr val="3C4DE1"/>
                </a:solidFill>
              </a:rPr>
              <a:t>producers will look to USDA for help</a:t>
            </a:r>
            <a:endParaRPr lang="en-US" sz="2400" b="1" dirty="0">
              <a:solidFill>
                <a:srgbClr val="3C4DE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599609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708F24"/>
                </a:solidFill>
              </a:rPr>
              <a:t>Climate and Corn-based Cropping System CAP (CSCAP). </a:t>
            </a:r>
            <a:r>
              <a:rPr lang="en-US" sz="1800" dirty="0">
                <a:solidFill>
                  <a:srgbClr val="708F24"/>
                </a:solidFill>
              </a:rPr>
              <a:t>USDA NIFA project 2011-68002-30190.   http:/</a:t>
            </a:r>
            <a:r>
              <a:rPr lang="en-US" sz="1800" dirty="0" err="1">
                <a:solidFill>
                  <a:srgbClr val="708F24"/>
                </a:solidFill>
              </a:rPr>
              <a:t>www.sustainablecorn.org</a:t>
            </a:r>
            <a:r>
              <a:rPr lang="en-US" sz="1800" dirty="0">
                <a:solidFill>
                  <a:srgbClr val="708F24"/>
                </a:solidFill>
              </a:rPr>
              <a:t>:   </a:t>
            </a:r>
            <a:r>
              <a:rPr lang="en-US" sz="1800" i="1" dirty="0">
                <a:solidFill>
                  <a:srgbClr val="FF0000"/>
                </a:solidFill>
              </a:rPr>
              <a:t>developing science-based </a:t>
            </a:r>
            <a:r>
              <a:rPr lang="en-US" sz="1800" i="1" dirty="0" smtClean="0">
                <a:solidFill>
                  <a:srgbClr val="FF0000"/>
                </a:solidFill>
              </a:rPr>
              <a:t>knowledge (on carbon, nitrogen, </a:t>
            </a:r>
            <a:r>
              <a:rPr lang="en-US" sz="1800" i="1" smtClean="0">
                <a:solidFill>
                  <a:srgbClr val="FF0000"/>
                </a:solidFill>
              </a:rPr>
              <a:t>and water) </a:t>
            </a:r>
            <a:r>
              <a:rPr lang="en-US" sz="1800" i="1" dirty="0">
                <a:solidFill>
                  <a:srgbClr val="FF0000"/>
                </a:solidFill>
              </a:rPr>
              <a:t>that addresses climate mitigation and adaptation, informs policy development, and guides on-farm, watershed level and public decision making in corn-based cropping systems</a:t>
            </a:r>
          </a:p>
          <a:p>
            <a:endParaRPr lang="en-US" sz="1800" b="1" dirty="0" smtClean="0">
              <a:solidFill>
                <a:srgbClr val="708F24"/>
              </a:solidFill>
            </a:endParaRPr>
          </a:p>
          <a:p>
            <a:r>
              <a:rPr lang="en-US" sz="1800" b="1" dirty="0" smtClean="0">
                <a:solidFill>
                  <a:srgbClr val="708F24"/>
                </a:solidFill>
              </a:rPr>
              <a:t>Useful </a:t>
            </a:r>
            <a:r>
              <a:rPr lang="en-US" sz="1800" b="1" dirty="0">
                <a:solidFill>
                  <a:srgbClr val="708F24"/>
                </a:solidFill>
              </a:rPr>
              <a:t>to Usable (U2U): Transforming Climate Variability and Change Information for Cereal Crop </a:t>
            </a:r>
            <a:r>
              <a:rPr lang="en-US" sz="1800" b="1" dirty="0" smtClean="0">
                <a:solidFill>
                  <a:srgbClr val="708F24"/>
                </a:solidFill>
              </a:rPr>
              <a:t>Producers. </a:t>
            </a:r>
            <a:r>
              <a:rPr lang="en-US" sz="1800" dirty="0">
                <a:solidFill>
                  <a:srgbClr val="708F24"/>
                </a:solidFill>
              </a:rPr>
              <a:t>USDA NIFA </a:t>
            </a:r>
            <a:r>
              <a:rPr lang="en-US" sz="1800" dirty="0" smtClean="0">
                <a:solidFill>
                  <a:srgbClr val="708F24"/>
                </a:solidFill>
              </a:rPr>
              <a:t>project 2011-68002-30220.  http:/www.AgClimate4U.org:  </a:t>
            </a:r>
            <a:r>
              <a:rPr lang="en-US" sz="1800" i="1" dirty="0" smtClean="0">
                <a:solidFill>
                  <a:srgbClr val="FF0000"/>
                </a:solidFill>
              </a:rPr>
              <a:t>Improving the resilience and profitability of farms amid variable climate changes by providing stakeholders with enhanced decision support tools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412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U 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50" y="6261099"/>
            <a:ext cx="1137897" cy="59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" y="1121004"/>
            <a:ext cx="88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8F24"/>
                </a:solidFill>
              </a:rPr>
              <a:t>Climate-Informed Decision Cycle:  Example - Corn Production in the Midwest</a:t>
            </a:r>
            <a:endParaRPr lang="en-US" sz="2000" b="1" dirty="0">
              <a:solidFill>
                <a:srgbClr val="708F24"/>
              </a:solidFill>
            </a:endParaRPr>
          </a:p>
        </p:txBody>
      </p:sp>
      <p:pic>
        <p:nvPicPr>
          <p:cNvPr id="6" name="Picture 5" descr="U2U_DecisionCalendar_6_5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8" y="1521115"/>
            <a:ext cx="6952962" cy="5336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6685" y="6413500"/>
            <a:ext cx="89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8F24"/>
                </a:solidFill>
              </a:rPr>
              <a:t>E.S. Takle</a:t>
            </a:r>
            <a:endParaRPr lang="en-US" sz="1400" b="1" dirty="0">
              <a:solidFill>
                <a:srgbClr val="708F2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330" y="5672098"/>
            <a:ext cx="145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8F24"/>
                </a:solidFill>
              </a:rPr>
              <a:t>Draft Version</a:t>
            </a:r>
            <a:endParaRPr lang="en-US" b="1" dirty="0">
              <a:solidFill>
                <a:srgbClr val="708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9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9200"/>
            <a:ext cx="4368799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For More Information: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527301"/>
            <a:ext cx="8877299" cy="43306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algn="ctr"/>
            <a:r>
              <a:rPr lang="en-US" sz="2000" dirty="0" smtClean="0">
                <a:hlinkClick r:id="rId2"/>
              </a:rPr>
              <a:t>http://climate.engineering.iastate.edu/</a:t>
            </a:r>
            <a:endParaRPr lang="en-US" sz="2000" dirty="0" smtClean="0"/>
          </a:p>
          <a:p>
            <a:pPr algn="ctr"/>
            <a:r>
              <a:rPr lang="en-US" sz="2000" dirty="0">
                <a:solidFill>
                  <a:srgbClr val="3C4DE1"/>
                </a:solidFill>
              </a:rPr>
              <a:t>http://</a:t>
            </a:r>
            <a:r>
              <a:rPr lang="en-US" sz="2000" dirty="0" err="1">
                <a:solidFill>
                  <a:srgbClr val="3C4DE1"/>
                </a:solidFill>
              </a:rPr>
              <a:t>www.meteor.iastate.edu</a:t>
            </a:r>
            <a:r>
              <a:rPr lang="en-US" sz="2000" dirty="0">
                <a:solidFill>
                  <a:srgbClr val="3C4DE1"/>
                </a:solidFill>
              </a:rPr>
              <a:t>/faculty/</a:t>
            </a:r>
            <a:r>
              <a:rPr lang="en-US" sz="2000" dirty="0" err="1">
                <a:solidFill>
                  <a:srgbClr val="3C4DE1"/>
                </a:solidFill>
              </a:rPr>
              <a:t>takle</a:t>
            </a:r>
            <a:r>
              <a:rPr lang="en-US" sz="2000" dirty="0">
                <a:solidFill>
                  <a:srgbClr val="3C4DE1"/>
                </a:solidFill>
              </a:rPr>
              <a:t>/</a:t>
            </a:r>
            <a:endParaRPr lang="en-US" sz="2000" dirty="0" smtClean="0">
              <a:solidFill>
                <a:srgbClr val="3C4DE1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708F2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pic>
        <p:nvPicPr>
          <p:cNvPr id="2" name="Picture 1" descr="DSMTminExtremes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28"/>
            <a:ext cx="9144000" cy="4804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5035" y="6550223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9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1524000" y="1351059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pic>
        <p:nvPicPr>
          <p:cNvPr id="2" name="Picture 1" descr="DSMTminExtremes-1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988"/>
            <a:ext cx="9144000" cy="4823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5035" y="6550223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9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pic>
        <p:nvPicPr>
          <p:cNvPr id="5" name="Picture 4" descr="DSMTmaxExtremes10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989"/>
            <a:ext cx="9144000" cy="4780011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809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pic>
        <p:nvPicPr>
          <p:cNvPr id="5" name="Picture 4" descr="DSMTmaxExtremes100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989"/>
            <a:ext cx="9144000" cy="4780011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969"/>
            <a:ext cx="10033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932985"/>
            <a:ext cx="101176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902200" y="4118969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/>
              <a:t>Only 6 </a:t>
            </a:r>
            <a:r>
              <a:rPr lang="en-US" sz="1800" dirty="0"/>
              <a:t>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23 </a:t>
            </a:r>
            <a:r>
              <a:rPr lang="en-US" sz="1800" dirty="0"/>
              <a:t>years</a:t>
            </a:r>
          </a:p>
        </p:txBody>
      </p:sp>
      <p:sp>
        <p:nvSpPr>
          <p:cNvPr id="11" name="Left Brace 9"/>
          <p:cNvSpPr>
            <a:spLocks/>
          </p:cNvSpPr>
          <p:nvPr/>
        </p:nvSpPr>
        <p:spPr bwMode="auto">
          <a:xfrm rot="5400000">
            <a:off x="6305550" y="3078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9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1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5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6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7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8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998</Words>
  <Application>Microsoft Macintosh PowerPoint</Application>
  <PresentationFormat>On-screen Show (4:3)</PresentationFormat>
  <Paragraphs>168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Adaptation to Climate Change: Challenges for Producers in the US Midwest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Summer (JJA) Dew-Point Temperatures for Des Moines, IA</vt:lpstr>
      <vt:lpstr>Iowa Agricultural Producers are Adapting to Climate Change:</vt:lpstr>
      <vt:lpstr>Impacts of Climate Change on Animal Agriculture</vt:lpstr>
      <vt:lpstr>Results of Iowa Extension Service Annual Farm Survey*</vt:lpstr>
      <vt:lpstr>Results of Iowa Extension Service Annual Farm Survey*</vt:lpstr>
      <vt:lpstr>Results of Iowa Extension Service Annual Farm Survey*</vt:lpstr>
      <vt:lpstr>Related Activities</vt:lpstr>
      <vt:lpstr>PowerPoint Presentation</vt:lpstr>
      <vt:lpstr>For More Information: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139</cp:revision>
  <dcterms:created xsi:type="dcterms:W3CDTF">2011-01-26T00:22:31Z</dcterms:created>
  <dcterms:modified xsi:type="dcterms:W3CDTF">2012-06-07T06:27:44Z</dcterms:modified>
</cp:coreProperties>
</file>